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63" r:id="rId9"/>
    <p:sldId id="258" r:id="rId10"/>
    <p:sldId id="259" r:id="rId11"/>
    <p:sldId id="261" r:id="rId12"/>
    <p:sldId id="260" r:id="rId13"/>
    <p:sldId id="262" r:id="rId14"/>
    <p:sldId id="264" r:id="rId15"/>
    <p:sldId id="265" r:id="rId16"/>
    <p:sldId id="267" r:id="rId17"/>
    <p:sldId id="266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E4"/>
    <a:srgbClr val="D6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hyperlink" Target="https://www.ncbi.nlm.nih.gov/pmc/articles/PMC7872865/pdf/cureus-0013-00000012639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r4ds.hadley.nz/" TargetMode="Externa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7.04393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8.png"/><Relationship Id="rId2" Type="http://schemas.openxmlformats.org/officeDocument/2006/relationships/hyperlink" Target="https://www.ncbi.nlm.nih.gov/pmc/articles/PMC7872865/pdf/cureus-0013-00000012639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872865/pdf/cureus-0013-00000012639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 smtClean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 smtClean="0"/>
              <a:t>M2 Sciences du Langage</a:t>
            </a:r>
          </a:p>
          <a:p>
            <a:pPr marL="0" indent="0" algn="ctr">
              <a:buNone/>
            </a:pPr>
            <a:r>
              <a:rPr lang="fr-FR" sz="2400" dirty="0" smtClean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 smtClean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-1422890" y="487770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On peut presque tout faire avec 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24563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https://www.ncbi.nlm.nih.gov/pmc/articles/PMC7872865/pdf/cureus-0013-00000012639.pdf</a:t>
            </a:r>
            <a:endParaRPr lang="en-US" sz="1100" dirty="0"/>
          </a:p>
          <a:p>
            <a:r>
              <a:rPr lang="fr-FR" sz="1100" dirty="0"/>
              <a:t>À peu près 11000 articles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-1524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https://scholar.google.com/scholar?hl=fr&amp;as_sdt=0%2C5&amp;as_ylo=2019&amp;q=popularity+R+statistical+software&amp;btnG=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https://www.ncbi.nlm.nih.gov/pmc/articles/PMC10090872/pdf/rsos.221550.pdf#bmk_RSOS221550C23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47624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https://flowingdata.com/2016/03/22/comparing-ggplot2-and-r-base-graphics/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1293659" y="6107750"/>
            <a:ext cx="1936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https://r-graph-gallery.com/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346" y="1332480"/>
            <a:ext cx="3158775" cy="225626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3232" y="3769614"/>
            <a:ext cx="3109323" cy="222094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55" y="1210228"/>
            <a:ext cx="2593312" cy="2593312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3" y="3769614"/>
            <a:ext cx="2402195" cy="2402195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"/>
          <a:stretch/>
        </p:blipFill>
        <p:spPr>
          <a:xfrm>
            <a:off x="6864351" y="1200339"/>
            <a:ext cx="3618549" cy="128415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7020473" y="2662168"/>
            <a:ext cx="2780202" cy="81305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-902510" y="979415"/>
            <a:ext cx="1024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Graphiques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437218" y="602088"/>
            <a:ext cx="2565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Stat descriptives et inférentielles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9"/>
          <a:srcRect t="6933"/>
          <a:stretch/>
        </p:blipFill>
        <p:spPr>
          <a:xfrm>
            <a:off x="5453341" y="1404848"/>
            <a:ext cx="1266825" cy="1604496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5937" y="970953"/>
            <a:ext cx="857250" cy="33059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649154" y="4594965"/>
            <a:ext cx="1608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Manipuler des jeux de données complexes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01" y="3748392"/>
            <a:ext cx="2699493" cy="285873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-1293659" y="970954"/>
            <a:ext cx="6135290" cy="54137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55925" y="572722"/>
            <a:ext cx="5218290" cy="29690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55925" y="3669376"/>
            <a:ext cx="5218290" cy="29690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Espace réservé du numéro de diapositive 53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789CFBEB-0C55-4DE2-97C1-E67BF970F8D8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7803" r="10662" b="30823"/>
          <a:stretch/>
        </p:blipFill>
        <p:spPr>
          <a:xfrm>
            <a:off x="4894826" y="962716"/>
            <a:ext cx="4953000" cy="236716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-1149839" y="700458"/>
            <a:ext cx="10459915" cy="1445843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Large documentation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b="1" dirty="0" err="1" smtClean="0"/>
              <a:t>Stack</a:t>
            </a:r>
            <a:r>
              <a:rPr lang="fr-FR" b="1" dirty="0" smtClean="0"/>
              <a:t> </a:t>
            </a:r>
            <a:r>
              <a:rPr lang="fr-FR" b="1" dirty="0" err="1" smtClean="0"/>
              <a:t>overflow</a:t>
            </a:r>
            <a:endParaRPr lang="fr-FR" b="1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Autres sites, blogs…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Livres…</a:t>
            </a: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3550816"/>
            <a:ext cx="3165386" cy="30615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210" y="2565830"/>
            <a:ext cx="2388144" cy="31332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88210" y="5931110"/>
            <a:ext cx="1618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https://r4ds.hadley.nz/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2" y="5813266"/>
            <a:ext cx="579152" cy="579152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stCxn id="18" idx="1"/>
            <a:endCxn id="7" idx="3"/>
          </p:cNvCxnSpPr>
          <p:nvPr/>
        </p:nvCxnSpPr>
        <p:spPr>
          <a:xfrm flipH="1">
            <a:off x="1499934" y="3628570"/>
            <a:ext cx="500204" cy="50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000139" y="3443903"/>
            <a:ext cx="20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classique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000138" y="2810946"/>
            <a:ext cx="20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Ce qui vous attend</a:t>
            </a:r>
          </a:p>
        </p:txBody>
      </p:sp>
      <p:cxnSp>
        <p:nvCxnSpPr>
          <p:cNvPr id="22" name="Connecteur droit avec flèche 21"/>
          <p:cNvCxnSpPr>
            <a:stCxn id="21" idx="3"/>
            <a:endCxn id="4" idx="1"/>
          </p:cNvCxnSpPr>
          <p:nvPr/>
        </p:nvCxnSpPr>
        <p:spPr>
          <a:xfrm flipV="1">
            <a:off x="4022326" y="2146300"/>
            <a:ext cx="872500" cy="84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000137" y="4088023"/>
            <a:ext cx="18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Documentation de qualité dans R</a:t>
            </a:r>
          </a:p>
        </p:txBody>
      </p:sp>
      <p:cxnSp>
        <p:nvCxnSpPr>
          <p:cNvPr id="28" name="Connecteur droit avec flèche 27"/>
          <p:cNvCxnSpPr>
            <a:stCxn id="27" idx="3"/>
            <a:endCxn id="6" idx="1"/>
          </p:cNvCxnSpPr>
          <p:nvPr/>
        </p:nvCxnSpPr>
        <p:spPr>
          <a:xfrm>
            <a:off x="3841544" y="4411188"/>
            <a:ext cx="1708357" cy="67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39C59EE4-BDB6-4132-9BFA-52349E68A6C2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-1322056" y="583329"/>
            <a:ext cx="5416799" cy="9305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Reproductibilité computationnelle</a:t>
            </a:r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159124" y="1346475"/>
            <a:ext cx="43565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“</a:t>
            </a:r>
            <a:r>
              <a:rPr lang="en-US" sz="1400" b="1" dirty="0"/>
              <a:t>Reproducing</a:t>
            </a:r>
            <a:r>
              <a:rPr lang="en-US" sz="1400" dirty="0"/>
              <a:t> the result of a computation means running the </a:t>
            </a:r>
            <a:r>
              <a:rPr lang="en-US" sz="1400" b="1" dirty="0"/>
              <a:t>same software </a:t>
            </a:r>
            <a:r>
              <a:rPr lang="en-US" sz="1400" dirty="0"/>
              <a:t>on the </a:t>
            </a:r>
            <a:r>
              <a:rPr lang="en-US" sz="1400" b="1" dirty="0"/>
              <a:t>same input data </a:t>
            </a:r>
            <a:r>
              <a:rPr lang="en-US" sz="1400" dirty="0"/>
              <a:t>and obtaining the </a:t>
            </a:r>
            <a:r>
              <a:rPr lang="en-US" sz="1400" b="1" dirty="0"/>
              <a:t>same results</a:t>
            </a:r>
            <a:r>
              <a:rPr lang="en-US" sz="1400" dirty="0"/>
              <a:t>” p.2</a:t>
            </a:r>
            <a:br>
              <a:rPr lang="en-US" sz="1400" dirty="0"/>
            </a:br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</a:endParaRPr>
          </a:p>
          <a:p>
            <a:r>
              <a:rPr lang="en-US" sz="1400" b="1" dirty="0"/>
              <a:t>“Replicating</a:t>
            </a:r>
            <a:r>
              <a:rPr lang="en-US" sz="1400" dirty="0"/>
              <a:t> a published result means </a:t>
            </a:r>
            <a:r>
              <a:rPr lang="en-US" sz="1400" b="1" dirty="0"/>
              <a:t>writing and then running new software </a:t>
            </a:r>
            <a:r>
              <a:rPr lang="en-US" sz="1400" dirty="0"/>
              <a:t>based on the description of a computational model or method provided in the original publication, and </a:t>
            </a:r>
            <a:r>
              <a:rPr lang="en-US" sz="1400" b="1" dirty="0"/>
              <a:t>obtaining results that are similar enough to be considered equivalent</a:t>
            </a:r>
            <a:r>
              <a:rPr lang="en-US" sz="1400" dirty="0"/>
              <a:t>” p.3</a:t>
            </a:r>
            <a:endParaRPr lang="en-US" sz="1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159124" y="3919356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2"/>
              </a:rPr>
              <a:t>https://arxiv.org/abs/1707.04393</a:t>
            </a:r>
            <a:endParaRPr lang="en-US" sz="900" dirty="0"/>
          </a:p>
        </p:txBody>
      </p:sp>
      <p:sp>
        <p:nvSpPr>
          <p:cNvPr id="14" name="Rectangle 13"/>
          <p:cNvSpPr/>
          <p:nvPr/>
        </p:nvSpPr>
        <p:spPr>
          <a:xfrm>
            <a:off x="4445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https://jamanetwork.com/journals/jama/fullarticle/2752474</a:t>
            </a:r>
          </a:p>
          <a:p>
            <a:endParaRPr lang="en-US" sz="900" dirty="0">
              <a:latin typeface="+mj-lt"/>
            </a:endParaRPr>
          </a:p>
          <a:p>
            <a:r>
              <a:rPr lang="en-US" sz="900" dirty="0">
                <a:latin typeface="+mj-lt"/>
              </a:rPr>
              <a:t>The identified programming error […] occurred 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groups …</a:t>
            </a:r>
          </a:p>
          <a:p>
            <a:r>
              <a:rPr lang="fr-FR" sz="900" b="1" dirty="0">
                <a:latin typeface="+mj-lt"/>
              </a:rPr>
              <a:t>[…] </a:t>
            </a:r>
            <a:r>
              <a:rPr lang="en-US" sz="900" b="1" dirty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 rotWithShape="1">
          <a:blip r:embed="rId3"/>
          <a:srcRect b="26934"/>
          <a:stretch/>
        </p:blipFill>
        <p:spPr>
          <a:xfrm>
            <a:off x="5153033" y="685246"/>
            <a:ext cx="5067293" cy="235147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289172" y="3330108"/>
            <a:ext cx="21403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https://www.nature.com/articles/nj7396-137a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B79684DF-C734-41EE-A6B3-F6A8353EFB86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-1487712" y="451146"/>
            <a:ext cx="4353772" cy="166133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/>
              <a:t>Reproductibilité computationnelle</a:t>
            </a:r>
          </a:p>
          <a:p>
            <a:pPr marL="800100" lvl="1" indent="-342900" algn="l">
              <a:buFont typeface="Wingdings" panose="05000000000000000000" pitchFamily="2" charset="2"/>
              <a:buChar char="à"/>
            </a:pPr>
            <a:r>
              <a:rPr lang="fr-FR" sz="1400" dirty="0"/>
              <a:t>Permet de repérer les erreurs</a:t>
            </a:r>
          </a:p>
          <a:p>
            <a:pPr marL="800100" lvl="1" indent="-342900" algn="l">
              <a:buFont typeface="Wingdings" panose="05000000000000000000" pitchFamily="2" charset="2"/>
              <a:buChar char="à"/>
            </a:pPr>
            <a:r>
              <a:rPr lang="fr-FR" sz="1400" dirty="0"/>
              <a:t>Corrections (ou rétractation) si besoin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45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https://jamanetwork.com/journals/jama/fullarticle/2752474</a:t>
            </a:r>
          </a:p>
          <a:p>
            <a:endParaRPr lang="en-US" sz="900" dirty="0">
              <a:latin typeface="+mj-lt"/>
            </a:endParaRPr>
          </a:p>
          <a:p>
            <a:r>
              <a:rPr lang="en-US" sz="900" dirty="0">
                <a:latin typeface="+mj-lt"/>
              </a:rPr>
              <a:t>The identified programming error […] occurred 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groups …</a:t>
            </a:r>
          </a:p>
          <a:p>
            <a:r>
              <a:rPr lang="fr-FR" sz="900" b="1" dirty="0">
                <a:latin typeface="+mj-lt"/>
              </a:rPr>
              <a:t>[…] </a:t>
            </a:r>
            <a:r>
              <a:rPr lang="en-US" sz="900" b="1" dirty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81" y="3833104"/>
            <a:ext cx="2957727" cy="177463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38" y="1200423"/>
            <a:ext cx="2725415" cy="209007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-1095184" y="5775352"/>
            <a:ext cx="231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http://ecoevoevoeco.blogspot.com/2016/12/wrong-lot.html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-122818" y="2725267"/>
            <a:ext cx="1563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  <a:latin typeface="+mj-lt"/>
              </a:rPr>
              <a:t>Erreurs de stat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17042" y="642252"/>
            <a:ext cx="2098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  <a:latin typeface="+mj-lt"/>
              </a:rPr>
              <a:t>Erreurs de codage</a:t>
            </a:r>
            <a:endParaRPr 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59" y="1392028"/>
            <a:ext cx="3190875" cy="186485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317484" y="796140"/>
            <a:ext cx="2256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  <a:latin typeface="+mj-lt"/>
              </a:rPr>
              <a:t>Erreurs dans jeu de données</a:t>
            </a:r>
            <a:endParaRPr 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5726" y="3128434"/>
            <a:ext cx="3032336" cy="2510519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9459" y="3833105"/>
            <a:ext cx="2722229" cy="1406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4208" y="5375242"/>
            <a:ext cx="3343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https://retractionwatch.com/2013/04/18/influential-reinhart-rogoff-economics-paper-suffers-database-error/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E541CA76-AB66-4624-9E8C-2CA606383600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-1422890" y="487770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Gratuit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24563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https://www.ncbi.nlm.nih.gov/pmc/articles/PMC7872865/pdf/cureus-0013-00000012639.pdf</a:t>
            </a:r>
            <a:endParaRPr lang="en-US" sz="1100" dirty="0"/>
          </a:p>
          <a:p>
            <a:r>
              <a:rPr lang="fr-FR" sz="1100" dirty="0"/>
              <a:t>À peu près 11000 articles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-1524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https://scholar.google.com/scholar?hl=fr&amp;as_sdt=0%2C5&amp;as_ylo=2019&amp;q=popularity+R+statistical+software&amp;btnG=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https://www.ncbi.nlm.nih.gov/pmc/articles/PMC10090872/pdf/rsos.221550.pdf#bmk_RSOS221550C23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47624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https://flowingdata.com/2016/03/22/comparing-ggplot2-and-r-base-graphics/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150" y="2570220"/>
            <a:ext cx="4083132" cy="229676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1" y="1386623"/>
            <a:ext cx="1009405" cy="102410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1141513" y="849650"/>
            <a:ext cx="397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Alternatives gratuites mais « clic-bouton »</a:t>
            </a:r>
            <a:endParaRPr lang="en-US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27" y="1449121"/>
            <a:ext cx="961606" cy="9616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51" y="2551935"/>
            <a:ext cx="4301528" cy="241961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960569" y="1662639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JAMOVI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99368" y="1672918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JASP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141513" y="5466788"/>
            <a:ext cx="6249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Possibilité de sauvegarder la trace des opérations « clic-bouton » ! 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Compatible avec science ouverte</a:t>
            </a:r>
            <a:endParaRPr lang="en-US" sz="1600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02" y="5437789"/>
            <a:ext cx="579152" cy="57915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43F4495D-EBC1-4650-8C90-5CF2AE6EB403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-1487712" y="451147"/>
            <a:ext cx="7665774" cy="43687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/>
              <a:t>Avantages et inconvénients de R vs logiciels clic-bouton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45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https://jamanetwork.com/journals/jama/fullarticle/2752474</a:t>
            </a:r>
          </a:p>
          <a:p>
            <a:endParaRPr lang="en-US" sz="900" dirty="0">
              <a:latin typeface="+mj-lt"/>
            </a:endParaRPr>
          </a:p>
          <a:p>
            <a:r>
              <a:rPr lang="en-US" sz="900" dirty="0">
                <a:latin typeface="+mj-lt"/>
              </a:rPr>
              <a:t>The identified programming error […] occurred 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groups …</a:t>
            </a:r>
          </a:p>
          <a:p>
            <a:r>
              <a:rPr lang="fr-FR" sz="900" b="1" dirty="0">
                <a:latin typeface="+mj-lt"/>
              </a:rPr>
              <a:t>[…] </a:t>
            </a:r>
            <a:r>
              <a:rPr lang="en-US" sz="900" b="1" dirty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313903" y="704075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https://slidemodel.com/templates/5-scale-emoji-feedback-powerpoint-template/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93186"/>
              </p:ext>
            </p:extLst>
          </p:nvPr>
        </p:nvGraphicFramePr>
        <p:xfrm>
          <a:off x="-632924" y="1253689"/>
          <a:ext cx="704626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5625">
                  <a:extLst>
                    <a:ext uri="{9D8B030D-6E8A-4147-A177-3AD203B41FA5}">
                      <a16:colId xmlns:a16="http://schemas.microsoft.com/office/drawing/2014/main" val="1619040810"/>
                    </a:ext>
                  </a:extLst>
                </a:gridCol>
                <a:gridCol w="802664">
                  <a:extLst>
                    <a:ext uri="{9D8B030D-6E8A-4147-A177-3AD203B41FA5}">
                      <a16:colId xmlns:a16="http://schemas.microsoft.com/office/drawing/2014/main" val="1126543052"/>
                    </a:ext>
                  </a:extLst>
                </a:gridCol>
                <a:gridCol w="1522222">
                  <a:extLst>
                    <a:ext uri="{9D8B030D-6E8A-4147-A177-3AD203B41FA5}">
                      <a16:colId xmlns:a16="http://schemas.microsoft.com/office/drawing/2014/main" val="1880525010"/>
                    </a:ext>
                  </a:extLst>
                </a:gridCol>
                <a:gridCol w="1375752">
                  <a:extLst>
                    <a:ext uri="{9D8B030D-6E8A-4147-A177-3AD203B41FA5}">
                      <a16:colId xmlns:a16="http://schemas.microsoft.com/office/drawing/2014/main" val="825554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JAMOVI/JASP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r-FR" dirty="0" smtClean="0"/>
                        <a:t>SPSS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Difficulté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+++</a:t>
                      </a:r>
                      <a:r>
                        <a:rPr lang="fr-FR" sz="1600" baseline="0" dirty="0" smtClean="0"/>
                        <a:t> ?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0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Frustration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+++</a:t>
                      </a:r>
                      <a:endParaRPr 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+?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46539"/>
                  </a:ext>
                </a:extLst>
              </a:tr>
            </a:tbl>
          </a:graphicData>
        </a:graphic>
      </p:graphicFrame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6666" b="13077"/>
          <a:stretch/>
        </p:blipFill>
        <p:spPr>
          <a:xfrm>
            <a:off x="-632924" y="3159547"/>
            <a:ext cx="4402286" cy="240302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0" y="3202121"/>
            <a:ext cx="3678351" cy="2323874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819A0CC8-2128-4624-A014-34491EEDD505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-1487712" y="451147"/>
            <a:ext cx="7665774" cy="43687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/>
              <a:t>Avantages et inconvénients de R vs logiciels clic-bouton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45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https://jamanetwork.com/journals/jama/fullarticle/2752474</a:t>
            </a:r>
          </a:p>
          <a:p>
            <a:endParaRPr lang="en-US" sz="900" dirty="0">
              <a:latin typeface="+mj-lt"/>
            </a:endParaRPr>
          </a:p>
          <a:p>
            <a:r>
              <a:rPr lang="en-US" sz="900" dirty="0">
                <a:latin typeface="+mj-lt"/>
              </a:rPr>
              <a:t>The identified programming error […] occurred 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groups …</a:t>
            </a:r>
          </a:p>
          <a:p>
            <a:r>
              <a:rPr lang="fr-FR" sz="900" b="1" dirty="0">
                <a:latin typeface="+mj-lt"/>
              </a:rPr>
              <a:t>[…] </a:t>
            </a:r>
            <a:r>
              <a:rPr lang="en-US" sz="900" b="1" dirty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62" y="3732476"/>
            <a:ext cx="809981" cy="8650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12" y="3740340"/>
            <a:ext cx="841437" cy="8493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313903" y="704075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https://slidemodel.com/templates/5-scale-emoji-feedback-powerpoint-template/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75306"/>
              </p:ext>
            </p:extLst>
          </p:nvPr>
        </p:nvGraphicFramePr>
        <p:xfrm>
          <a:off x="-632924" y="1253689"/>
          <a:ext cx="7046263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5625">
                  <a:extLst>
                    <a:ext uri="{9D8B030D-6E8A-4147-A177-3AD203B41FA5}">
                      <a16:colId xmlns:a16="http://schemas.microsoft.com/office/drawing/2014/main" val="1619040810"/>
                    </a:ext>
                  </a:extLst>
                </a:gridCol>
                <a:gridCol w="802664">
                  <a:extLst>
                    <a:ext uri="{9D8B030D-6E8A-4147-A177-3AD203B41FA5}">
                      <a16:colId xmlns:a16="http://schemas.microsoft.com/office/drawing/2014/main" val="1126543052"/>
                    </a:ext>
                  </a:extLst>
                </a:gridCol>
                <a:gridCol w="1522222">
                  <a:extLst>
                    <a:ext uri="{9D8B030D-6E8A-4147-A177-3AD203B41FA5}">
                      <a16:colId xmlns:a16="http://schemas.microsoft.com/office/drawing/2014/main" val="1880525010"/>
                    </a:ext>
                  </a:extLst>
                </a:gridCol>
                <a:gridCol w="1375752">
                  <a:extLst>
                    <a:ext uri="{9D8B030D-6E8A-4147-A177-3AD203B41FA5}">
                      <a16:colId xmlns:a16="http://schemas.microsoft.com/office/drawing/2014/main" val="825554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JAMOVI/JASP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r-FR" dirty="0" smtClean="0"/>
                        <a:t>SPSS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Science ouverte / reproductibilité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Gratuit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Gratuit</a:t>
                      </a:r>
                      <a:endParaRPr lang="en-US" sz="16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Payant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1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Champ des possibles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Graphiques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5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98960"/>
                  </a:ext>
                </a:extLst>
              </a:tr>
            </a:tbl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52" y="3778051"/>
            <a:ext cx="781778" cy="773881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28B23D5-5216-49C0-9AF1-B46B44E96376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796988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42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37" y="952646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5" y="44021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 smtClean="0"/>
              <a:t>TD 2 </a:t>
            </a:r>
            <a:br>
              <a:rPr lang="fr-FR" dirty="0" smtClean="0"/>
            </a:br>
            <a:r>
              <a:rPr lang="fr-FR" dirty="0" smtClean="0"/>
              <a:t>17/11/2023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descriptives sur R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 smtClean="0"/>
              <a:t>TD 3 </a:t>
            </a:r>
            <a:br>
              <a:rPr lang="fr-FR" dirty="0" smtClean="0"/>
            </a:br>
            <a:r>
              <a:rPr lang="fr-FR" dirty="0" smtClean="0"/>
              <a:t>24/11/2023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inférentielles sur R (1)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7461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9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1854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9" y="1881530"/>
            <a:ext cx="2254105" cy="34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stackoverflow.com/questions/tagged/r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 smtClean="0"/>
              <a:t>Ressources</a:t>
            </a:r>
            <a:r>
              <a:rPr lang="fr-FR" dirty="0" smtClean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858" y="1758434"/>
            <a:ext cx="485607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://www.r-bloggers.com/blogs-list</a:t>
            </a:r>
            <a:r>
              <a:rPr lang="en-US" dirty="0" smtClean="0">
                <a:hlinkClick r:id="rId2"/>
              </a:rPr>
              <a:t>/</a:t>
            </a:r>
          </a:p>
          <a:p>
            <a:endParaRPr lang="fr-FR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://www.r-bloggers.com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https://www.datanovia.com/en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https://rcompanion.org/handbook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r-graph-gallery.com/ggplot2-package.html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858" y="1581979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Liste</a:t>
            </a:r>
            <a:r>
              <a:rPr lang="en-US" dirty="0"/>
              <a:t> de blogs :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350" y="1298575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mtClean="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263792"/>
            <a:ext cx="5802924" cy="471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smtClean="0"/>
              <a:t>TD1 27/10 - Bases de R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TD2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TD3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TD6 08/12 - Graphiques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smtClean="0"/>
              <a:t>TD6 15/12 - Rmarkdown</a:t>
            </a: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319251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0" y="4273043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302856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651625" y="2448589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4" y="2588367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Langage « simple » et flexible</a:t>
            </a:r>
            <a:endParaRPr lang="fr-FR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85950" y="2113734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Manipulation des données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779236" y="1961418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graphiques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861244" y="1849606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statistiques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De plus en plus populaire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-1422890" y="487770"/>
            <a:ext cx="671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De plus en plus adopté par les scientifiques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-152400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63" y="2013652"/>
            <a:ext cx="6687611" cy="423862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24563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https://www.ncbi.nlm.nih.gov/pmc/articles/PMC7872865/pdf/cureus-0013-00000012639.pdf</a:t>
            </a:r>
            <a:endParaRPr lang="en-US" sz="1100" dirty="0"/>
          </a:p>
          <a:p>
            <a:r>
              <a:rPr lang="fr-FR" sz="1100" dirty="0"/>
              <a:t>À peu près 11000 articles</a:t>
            </a:r>
            <a:endParaRPr lang="en-US" sz="11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85" y="1009943"/>
            <a:ext cx="3824288" cy="95101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2750" y="2378609"/>
            <a:ext cx="4602992" cy="301998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62750" y="1638300"/>
            <a:ext cx="4363126" cy="45155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-1524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https://scholar.google.com/scholar?hl=fr&amp;as_sdt=0%2C5&amp;as_ylo=2019&amp;q=popularity+R+statistical+software&amp;btnG=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https://www.ncbi.nlm.nih.gov/pmc/articles/PMC10090872/pdf/rsos.221550.pdf#bmk_RSOS221550C23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47624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https://flowingdata.com/2016/03/22/comparing-ggplot2-and-r-base-graphics/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16991" y="3875964"/>
            <a:ext cx="1023582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73085" y="5398591"/>
            <a:ext cx="1023582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10574" y="2895714"/>
            <a:ext cx="1152526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1F87019-9015-4A81-8EE8-9B09A05F78F3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4079704"/>
            <a:ext cx="2498914" cy="24989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1EB5BC1-43CC-40B9-9F78-C222E1D8D83F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925</Words>
  <Application>Microsoft Office PowerPoint</Application>
  <PresentationFormat>Affichage à l'écran (4:3)</PresentationFormat>
  <Paragraphs>188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Lafitte, Remi</cp:lastModifiedBy>
  <cp:revision>243</cp:revision>
  <dcterms:created xsi:type="dcterms:W3CDTF">2023-09-13T10:00:13Z</dcterms:created>
  <dcterms:modified xsi:type="dcterms:W3CDTF">2023-10-11T08:20:28Z</dcterms:modified>
</cp:coreProperties>
</file>